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66" r:id="rId6"/>
    <p:sldId id="267" r:id="rId7"/>
    <p:sldId id="259" r:id="rId8"/>
    <p:sldId id="265" r:id="rId9"/>
    <p:sldId id="260" r:id="rId10"/>
    <p:sldId id="261" r:id="rId11"/>
    <p:sldId id="262" r:id="rId12"/>
    <p:sldId id="26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CC"/>
    <a:srgbClr val="00FFFF"/>
    <a:srgbClr val="CC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0E71-456E-4BA7-ACE0-39F4BEB50B35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0197-AE65-4E77-A114-7E42B38D5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0E71-456E-4BA7-ACE0-39F4BEB50B35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0197-AE65-4E77-A114-7E42B38D5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0E71-456E-4BA7-ACE0-39F4BEB50B35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0197-AE65-4E77-A114-7E42B38D5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0E71-456E-4BA7-ACE0-39F4BEB50B35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0197-AE65-4E77-A114-7E42B38D5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0E71-456E-4BA7-ACE0-39F4BEB50B35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0197-AE65-4E77-A114-7E42B38D5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0E71-456E-4BA7-ACE0-39F4BEB50B35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0197-AE65-4E77-A114-7E42B38D5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0E71-456E-4BA7-ACE0-39F4BEB50B35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0197-AE65-4E77-A114-7E42B38D5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0E71-456E-4BA7-ACE0-39F4BEB50B35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0197-AE65-4E77-A114-7E42B38D5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0E71-456E-4BA7-ACE0-39F4BEB50B35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0197-AE65-4E77-A114-7E42B38D5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0E71-456E-4BA7-ACE0-39F4BEB50B35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0197-AE65-4E77-A114-7E42B38D5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0E71-456E-4BA7-ACE0-39F4BEB50B35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E0197-AE65-4E77-A114-7E42B38D5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40E71-456E-4BA7-ACE0-39F4BEB50B35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E0197-AE65-4E77-A114-7E42B38D56D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newsflash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freeppt.ru/Prew/Himik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1214414" y="2214554"/>
            <a:ext cx="671517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Технология исследовательской деятельности в </a:t>
            </a:r>
            <a:r>
              <a:rPr kumimoji="0" lang="ru-RU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ДОУ</a:t>
            </a:r>
            <a:endParaRPr kumimoji="0" lang="ru-RU" sz="72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freeppt.ru/Prew/Himik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857224" y="1500174"/>
            <a:ext cx="7429552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Систематизация знаний педагогов по развитию познавательно-исследовательской деятельности детей, совершенствование педагогического мастерства.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freeppt.ru/Prew/Himik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2357430"/>
            <a:ext cx="9144000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Мне всегда была ненавистна роль</a:t>
            </a:r>
            <a:r>
              <a:rPr kumimoji="0" lang="ru-RU" sz="40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            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стороннего  наблюдателя.</a:t>
            </a:r>
          </a:p>
          <a:p>
            <a:pPr marL="0" marR="0" lvl="0" indent="22860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Что же я такое, если я не принимаю участие?</a:t>
            </a:r>
            <a:endParaRPr lang="ru-RU" sz="4000" b="1" dirty="0">
              <a:solidFill>
                <a:srgbClr val="0000FF"/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Чтобы быть, я должен участвовать.</a:t>
            </a:r>
            <a:endParaRPr lang="ru-RU" sz="4000" b="1" dirty="0">
              <a:solidFill>
                <a:srgbClr val="0000FF"/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Антуан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 Сент-Экзюпери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freeppt.ru/Prew/Himik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1285860"/>
            <a:ext cx="9144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CC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«Мозговой штурм»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228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«Счастье перемещается кучами».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lvl="0" indent="22860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(Беда не приходит одна.)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«Уйти от новой стиральной машины».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2286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(Остаться у разбитого корыта.)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«Лысина – мужское безобразие».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2286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(Коса – девичья краса.)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«На полицейском валенки мокнут».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2286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(На воре шапка горит.)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«Ниже пяток не опустишься».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2286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(Выше головы не прыгнешь.)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«Безделью часы – слезам год».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2286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(Делу время – потехе час.)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«Начал развлекаться – трусливо сиди дома».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2286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(Кончил дело — гуляй смело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3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3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3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3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3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3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3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3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36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36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36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36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36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36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36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36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freeppt.ru/Prew/Himik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500034" y="1857364"/>
            <a:ext cx="828680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Исследовательская деятельность</a:t>
            </a:r>
          </a:p>
          <a:p>
            <a:pPr algn="ctr"/>
            <a:r>
              <a:rPr lang="ru-RU" sz="4000" dirty="0" smtClean="0"/>
              <a:t> </a:t>
            </a:r>
            <a:r>
              <a:rPr lang="ru-RU" sz="4000" dirty="0" smtClean="0">
                <a:solidFill>
                  <a:srgbClr val="0000FF"/>
                </a:solidFill>
              </a:rPr>
              <a:t> </a:t>
            </a:r>
            <a:r>
              <a:rPr lang="ru-RU" sz="4800" b="1" dirty="0" smtClean="0">
                <a:solidFill>
                  <a:srgbClr val="0000FF"/>
                </a:solidFill>
                <a:latin typeface="Monotype Corsiva" pitchFamily="66" charset="0"/>
              </a:rPr>
              <a:t>это особый вид интеллектуально-творческой деятельности на  основе  поисковой  активности и на  базе исследовательского  поведения</a:t>
            </a:r>
            <a:endParaRPr lang="ru-RU" sz="4800" b="1" dirty="0">
              <a:solidFill>
                <a:srgbClr val="0000FF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freeppt.ru/Prew/Himik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14348" y="1285860"/>
            <a:ext cx="7786742" cy="541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eorgia" pitchFamily="18" charset="0"/>
                <a:ea typeface="Times New Roman" pitchFamily="18" charset="0"/>
                <a:cs typeface="Tahoma" pitchFamily="34" charset="0"/>
              </a:rPr>
              <a:t>Значение исследовательской деятельности для детей: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ahoma" pitchFamily="34" charset="0"/>
              </a:rPr>
              <a:t>Обогащение памяти ребенка, активизируются его мыслительные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ahoma" pitchFamily="34" charset="0"/>
              </a:rPr>
              <a:t>Развивается речь ребенка.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ahoma" pitchFamily="34" charset="0"/>
              </a:rPr>
              <a:t>Происходит накопление фонда умственных приемов и операций.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ahoma" pitchFamily="34" charset="0"/>
              </a:rPr>
              <a:t>Формируется и развивается самостоятельность, способность преобразовывать какие – либо предметы и явления для достижения определенного результата.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ahoma" pitchFamily="34" charset="0"/>
              </a:rPr>
              <a:t>Развивается эмоциональная сфера ребенка, его творческие способности.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freeppt.ru/Prew/Himik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428604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indent="2286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Мифы </a:t>
            </a:r>
          </a:p>
          <a:p>
            <a:pPr lvl="1" indent="2286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 исследовательской деятельности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C00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CC0099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1. Трудно найти и сформулировать проблему исследования.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2. Любое исследование требует больших  ресурсных и временных затрат.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3. В образовательных учреждениях нет хорошей материальной базы, поэтому нельзя заниматься исследованием.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4. Слишком много непонятных моментов для юного исследователя: цель, гипотеза, объект и предмет исследования, эксперимент и т. п.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5. Исследование – это наука, поэтому оно требует от ребенка и педагога глубоких и разносторонних теоретических знаний.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6. Главный результат такой работы – победа на конференции.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7. Работа юного исследователя не имеет научной ценности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freeppt.ru/Prew/Himik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857232"/>
            <a:ext cx="8607934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Актуальность темы.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Развитие исследовательских способностей ребенка –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одна из важнейших задач современного образования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freeppt.ru/Prew/Himik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785794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solidFill>
                <a:srgbClr val="FF0000"/>
              </a:solidFill>
            </a:endParaRPr>
          </a:p>
          <a:p>
            <a:pPr algn="ctr"/>
            <a:endParaRPr lang="ru-RU" sz="2400" b="1" dirty="0" smtClean="0">
              <a:solidFill>
                <a:srgbClr val="FF0000"/>
              </a:solidFill>
            </a:endParaRPr>
          </a:p>
          <a:p>
            <a:pPr algn="ctr"/>
            <a:endParaRPr lang="ru-RU" sz="24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Содержание опытно – экспериментальной  деятельности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построено из четырёх блоков педагогического процесса</a:t>
            </a:r>
            <a:r>
              <a:rPr lang="ru-RU" sz="2400" dirty="0" smtClean="0">
                <a:solidFill>
                  <a:srgbClr val="FF0000"/>
                </a:solidFill>
              </a:rPr>
              <a:t>.</a:t>
            </a:r>
          </a:p>
          <a:p>
            <a:pPr algn="ctr"/>
            <a:endParaRPr lang="ru-RU" sz="2400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1</a:t>
            </a:r>
            <a:r>
              <a:rPr lang="ru-RU" sz="2000" b="1" dirty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. </a:t>
            </a:r>
            <a:r>
              <a:rPr lang="ru-RU" sz="2000" b="1" i="1" dirty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Непосредственно-организованная деятельность с детьми</a:t>
            </a:r>
            <a:r>
              <a:rPr lang="ru-RU" sz="2000" b="1" dirty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 (плановые эксперименты). Для последовательного поэтапного развития у детей исследовательских способностей, воспитателями разработан перспективный план опытов и экспериментов. </a:t>
            </a:r>
            <a:br>
              <a:rPr lang="ru-RU" sz="2000" b="1" dirty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2. </a:t>
            </a:r>
            <a:r>
              <a:rPr lang="ru-RU" sz="2000" b="1" i="1" dirty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Совместная деятельность с детьми</a:t>
            </a:r>
            <a:r>
              <a:rPr lang="ru-RU" sz="2000" b="1" dirty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 (наблюдения, труд, художественное творчество). Связь детского экспериментирования с изобразительной деятельностью двусторонняя. Чем сильнее будут развиты изобразительные способности ребёнка, тем точнее будет зарегистрирован результат природоведческого эксперимента. В то же время чем глубже ребёнок изучит объект в процессе ознакомления с природой, тем точнее он передаст его детали во время изобразительной деятельности </a:t>
            </a:r>
            <a:br>
              <a:rPr lang="ru-RU" sz="2000" b="1" dirty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3. </a:t>
            </a:r>
            <a:r>
              <a:rPr lang="ru-RU" sz="2000" b="1" i="1" dirty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Самостоятельная деятельность детей</a:t>
            </a:r>
            <a:r>
              <a:rPr lang="ru-RU" sz="2000" b="1" dirty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 (работа в лаборатории).</a:t>
            </a:r>
            <a:br>
              <a:rPr lang="ru-RU" sz="2000" b="1" dirty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4. </a:t>
            </a:r>
            <a:r>
              <a:rPr lang="ru-RU" sz="2000" b="1" i="1" dirty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Совместная работа с родителями</a:t>
            </a:r>
            <a:r>
              <a:rPr lang="ru-RU" sz="2000" b="1" dirty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 (участие в различных исследовательских проектах). 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freeppt.ru/Prew/Himik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85720" y="2143116"/>
            <a:ext cx="850112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Китайская пословица гласит</a:t>
            </a: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5400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«</a:t>
            </a:r>
            <a:r>
              <a:rPr lang="ru-RU" sz="5400" b="1" dirty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Расскажи — и я забуду</a:t>
            </a:r>
            <a:r>
              <a:rPr lang="ru-RU" sz="5400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5400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5400" b="1" dirty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покажи — и я запомню, </a:t>
            </a:r>
            <a:endParaRPr lang="ru-RU" sz="5400" b="1" dirty="0" smtClean="0">
              <a:solidFill>
                <a:srgbClr val="0000FF"/>
              </a:solidFill>
              <a:latin typeface="Monotype Corsiva" pitchFamily="66" charset="0"/>
              <a:cs typeface="Times New Roman" pitchFamily="18" charset="0"/>
            </a:endParaRPr>
          </a:p>
          <a:p>
            <a:pPr algn="ctr"/>
            <a:r>
              <a:rPr lang="ru-RU" sz="5400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дай </a:t>
            </a:r>
            <a:r>
              <a:rPr lang="ru-RU" sz="5400" b="1" dirty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попробовать — и я пойму</a:t>
            </a:r>
            <a:r>
              <a:rPr lang="ru-RU" sz="5400" dirty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».</a:t>
            </a:r>
            <a:r>
              <a:rPr lang="ru-RU" sz="5400" dirty="0">
                <a:latin typeface="Monotype Corsiva" pitchFamily="66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freeppt.ru/Prew/Himik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1785926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«Счастье».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Бог слепил человека из глины, и остался у него неиспользованный кусок. </a:t>
            </a: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«Что еще слепить тебе? – спросил Бог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– «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Слепи мне счастье, – попросил человек.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Ничего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не ответил Бог и только положил человеку в ладонь оставшийся кусочек глины.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freeppt.ru/Prew/Himik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8442" name="Picture 10" descr="http://galerey-room.ru/images/023757_137003987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14620"/>
            <a:ext cx="9144000" cy="414338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136</Words>
  <Application>Microsoft Office PowerPoint</Application>
  <PresentationFormat>Экран (4:3)</PresentationFormat>
  <Paragraphs>62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евгений</dc:creator>
  <cp:lastModifiedBy>евгений</cp:lastModifiedBy>
  <cp:revision>24</cp:revision>
  <dcterms:created xsi:type="dcterms:W3CDTF">2017-02-18T12:59:16Z</dcterms:created>
  <dcterms:modified xsi:type="dcterms:W3CDTF">2017-02-19T06:48:24Z</dcterms:modified>
</cp:coreProperties>
</file>